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0080625" cy="7559675"/>
  <p:notesSz cx="7559675" cy="10691813"/>
  <p:custDataLst>
    <p:tags r:id="rId1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74"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504000" y="1769040"/>
            <a:ext cx="9071640" cy="4384800"/>
          </a:xfrm>
          <a:prstGeom prst="rect">
            <a:avLst/>
          </a:prstGeom>
        </p:spPr>
        <p:txBody>
          <a:bodyPr lIns="0" tIns="0" rIns="0" bIns="0"/>
          <a:lstStyle/>
          <a:p>
            <a:endParaRPr/>
          </a:p>
        </p:txBody>
      </p:sp>
      <p:sp>
        <p:nvSpPr>
          <p:cNvPr id="36" name="PlaceHolder 3"/>
          <p:cNvSpPr>
            <a:spLocks noGrp="1"/>
          </p:cNvSpPr>
          <p:nvPr>
            <p:ph type="body"/>
          </p:nvPr>
        </p:nvSpPr>
        <p:spPr>
          <a:xfrm>
            <a:off x="504000" y="1769040"/>
            <a:ext cx="9071640" cy="4384800"/>
          </a:xfrm>
          <a:prstGeom prst="rect">
            <a:avLst/>
          </a:prstGeom>
        </p:spPr>
        <p:txBody>
          <a:bodyPr lIns="0" tIns="0" rIns="0" bIns="0"/>
          <a:lstStyle/>
          <a:p>
            <a:endParaRPr/>
          </a:p>
        </p:txBody>
      </p:sp>
      <p:pic>
        <p:nvPicPr>
          <p:cNvPr id="37" name="Immagine 36"/>
          <p:cNvPicPr/>
          <p:nvPr/>
        </p:nvPicPr>
        <p:blipFill>
          <a:blip r:embed="rId2"/>
          <a:stretch/>
        </p:blipFill>
        <p:spPr>
          <a:xfrm>
            <a:off x="2291760" y="1769040"/>
            <a:ext cx="5495400" cy="4384800"/>
          </a:xfrm>
          <a:prstGeom prst="rect">
            <a:avLst/>
          </a:prstGeom>
          <a:ln>
            <a:noFill/>
          </a:ln>
        </p:spPr>
      </p:pic>
      <p:pic>
        <p:nvPicPr>
          <p:cNvPr id="38" name="Immagine 37"/>
          <p:cNvPicPr/>
          <p:nvPr/>
        </p:nvPicPr>
        <p:blipFill>
          <a:blip r:embed="rId2"/>
          <a:stretch/>
        </p:blipFill>
        <p:spPr>
          <a:xfrm>
            <a:off x="2291760" y="1769040"/>
            <a:ext cx="5495400" cy="43848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504000" y="1769040"/>
            <a:ext cx="9071640" cy="438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504000" y="1769040"/>
            <a:ext cx="9071640" cy="438480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504000" y="1769040"/>
            <a:ext cx="4426920" cy="4384800"/>
          </a:xfrm>
          <a:prstGeom prst="rect">
            <a:avLst/>
          </a:prstGeom>
        </p:spPr>
        <p:txBody>
          <a:bodyPr lIns="0" tIns="0" rIns="0" bIns="0"/>
          <a:lstStyle/>
          <a:p>
            <a:endParaRPr/>
          </a:p>
        </p:txBody>
      </p:sp>
      <p:sp>
        <p:nvSpPr>
          <p:cNvPr id="11" name="PlaceHolder 3"/>
          <p:cNvSpPr>
            <a:spLocks noGrp="1"/>
          </p:cNvSpPr>
          <p:nvPr>
            <p:ph type="body"/>
          </p:nvPr>
        </p:nvSpPr>
        <p:spPr>
          <a:xfrm>
            <a:off x="5152680" y="1769040"/>
            <a:ext cx="4426920" cy="438480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2943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a:p>
        </p:txBody>
      </p:sp>
      <p:sp>
        <p:nvSpPr>
          <p:cNvPr id="17" name="PlaceHolder 4"/>
          <p:cNvSpPr>
            <a:spLocks noGrp="1"/>
          </p:cNvSpPr>
          <p:nvPr>
            <p:ph type="body"/>
          </p:nvPr>
        </p:nvSpPr>
        <p:spPr>
          <a:xfrm>
            <a:off x="5152680" y="1769040"/>
            <a:ext cx="4426920" cy="43848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504000" y="1769040"/>
            <a:ext cx="4426920" cy="4384800"/>
          </a:xfrm>
          <a:prstGeom prst="rect">
            <a:avLst/>
          </a:prstGeom>
        </p:spPr>
        <p:txBody>
          <a:bodyPr lIns="0" tIns="0" rIns="0" bIns="0"/>
          <a:lstStyle/>
          <a:p>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6346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634680"/>
          </a:xfrm>
          <a:prstGeom prst="rect">
            <a:avLst/>
          </a:prstGeom>
        </p:spPr>
        <p:txBody>
          <a:bodyPr lIns="0" tIns="0" rIns="0" bIns="0" anchor="ctr"/>
          <a:lstStyle/>
          <a:p>
            <a:pPr algn="ctr"/>
            <a:r>
              <a:rPr lang="it-IT" sz="4400">
                <a:latin typeface="Arial"/>
              </a:rPr>
              <a:t>Fai clic per modificare il formato del testo del titolo</a:t>
            </a:r>
            <a:endParaRPr/>
          </a:p>
        </p:txBody>
      </p:sp>
      <p:sp>
        <p:nvSpPr>
          <p:cNvPr id="6" name="PlaceHolder 2"/>
          <p:cNvSpPr>
            <a:spLocks noGrp="1"/>
          </p:cNvSpPr>
          <p:nvPr>
            <p:ph type="body"/>
          </p:nvPr>
        </p:nvSpPr>
        <p:spPr>
          <a:xfrm>
            <a:off x="504000" y="1769040"/>
            <a:ext cx="9071640" cy="4384800"/>
          </a:xfrm>
          <a:prstGeom prst="rect">
            <a:avLst/>
          </a:prstGeom>
        </p:spPr>
        <p:txBody>
          <a:bodyPr lIns="0" tIns="0" rIns="0" bIns="0"/>
          <a:lstStyle/>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it-IT" sz="1400">
                <a:latin typeface="Times New Roman"/>
              </a:rPr>
              <a:t>&lt;data/ora&gt;</a:t>
            </a:r>
            <a:endParaRP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it-IT" sz="1400">
                <a:latin typeface="Times New Roman"/>
              </a:rPr>
              <a:t>&lt;piè di pagina&gt;</a:t>
            </a:r>
            <a:endParaRP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FAEFE1E3-93FC-4B1C-9B9A-A8927D6802ED}" type="slidenum">
              <a:rPr lang="it-IT" sz="1400">
                <a:latin typeface="Times New Roman"/>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0" y="144000"/>
            <a:ext cx="9071640" cy="625320"/>
          </a:xfrm>
          <a:prstGeom prst="rect">
            <a:avLst/>
          </a:prstGeom>
          <a:noFill/>
          <a:ln>
            <a:noFill/>
          </a:ln>
        </p:spPr>
        <p:txBody>
          <a:bodyPr lIns="0" tIns="0" rIns="0" bIns="0" anchor="ctr"/>
          <a:lstStyle/>
          <a:p>
            <a:pPr algn="ctr"/>
            <a:r>
              <a:rPr lang="it-IT" sz="4400">
                <a:latin typeface="Arial"/>
              </a:rPr>
              <a:t>Il Telescopio di Galileo</a:t>
            </a:r>
            <a:endParaRPr/>
          </a:p>
        </p:txBody>
      </p:sp>
      <p:sp>
        <p:nvSpPr>
          <p:cNvPr id="40" name="TextShape 2"/>
          <p:cNvSpPr txBox="1"/>
          <p:nvPr/>
        </p:nvSpPr>
        <p:spPr>
          <a:xfrm>
            <a:off x="2520000" y="1019520"/>
            <a:ext cx="6047640" cy="6324840"/>
          </a:xfrm>
          <a:prstGeom prst="rect">
            <a:avLst/>
          </a:prstGeom>
          <a:noFill/>
          <a:ln>
            <a:noFill/>
          </a:ln>
        </p:spPr>
        <p:txBody>
          <a:bodyPr lIns="0" tIns="0" rIns="0" bIns="0" anchor="ctr"/>
          <a:lstStyle/>
          <a:p>
            <a:r>
              <a:rPr lang="it-IT" sz="2400" i="1">
                <a:latin typeface="Arial"/>
              </a:rPr>
              <a:t>Ho visto Venere bicorne</a:t>
            </a:r>
            <a:endParaRPr/>
          </a:p>
          <a:p>
            <a:r>
              <a:rPr lang="it-IT" sz="2400" i="1">
                <a:latin typeface="Arial"/>
              </a:rPr>
              <a:t>Navigare soave nel sereno.</a:t>
            </a:r>
            <a:endParaRPr/>
          </a:p>
          <a:p>
            <a:r>
              <a:rPr lang="it-IT" sz="2400" i="1">
                <a:latin typeface="Arial"/>
              </a:rPr>
              <a:t>Ho visto valli e monti sulla Luna</a:t>
            </a:r>
            <a:endParaRPr/>
          </a:p>
          <a:p>
            <a:r>
              <a:rPr lang="it-IT" sz="2400" i="1">
                <a:latin typeface="Arial"/>
              </a:rPr>
              <a:t>E Saturno trigemino</a:t>
            </a:r>
            <a:endParaRPr/>
          </a:p>
          <a:p>
            <a:r>
              <a:rPr lang="it-IT" sz="2400" i="1">
                <a:latin typeface="Arial"/>
              </a:rPr>
              <a:t>Io Galileo, primo fra gli umani;</a:t>
            </a:r>
            <a:endParaRPr/>
          </a:p>
          <a:p>
            <a:r>
              <a:rPr lang="it-IT" sz="2400" i="1">
                <a:latin typeface="Arial"/>
              </a:rPr>
              <a:t>Quattro stelle aggirarsi intorno a Giove,</a:t>
            </a:r>
            <a:endParaRPr/>
          </a:p>
          <a:p>
            <a:r>
              <a:rPr lang="it-IT" sz="2400" i="1">
                <a:latin typeface="Arial"/>
              </a:rPr>
              <a:t>e la Via Lattea scindersi</a:t>
            </a:r>
            <a:endParaRPr/>
          </a:p>
          <a:p>
            <a:r>
              <a:rPr lang="it-IT" sz="2400" i="1">
                <a:latin typeface="Arial"/>
              </a:rPr>
              <a:t>In legioni infinite di mondi nuovi.</a:t>
            </a:r>
            <a:endParaRPr/>
          </a:p>
          <a:p>
            <a:r>
              <a:rPr lang="it-IT" sz="2400" i="1">
                <a:latin typeface="Arial"/>
              </a:rPr>
              <a:t>Ho visto, non creduto, macchie presaghe</a:t>
            </a:r>
            <a:endParaRPr/>
          </a:p>
          <a:p>
            <a:r>
              <a:rPr lang="it-IT" sz="2400" i="1">
                <a:latin typeface="Arial"/>
              </a:rPr>
              <a:t>Inquinare la faccia del Sole.</a:t>
            </a:r>
            <a:endParaRPr/>
          </a:p>
          <a:p>
            <a:r>
              <a:rPr lang="it-IT" sz="2400" i="1">
                <a:latin typeface="Arial"/>
              </a:rPr>
              <a:t>Quest'occhiale l'ho costruito io,</a:t>
            </a:r>
            <a:endParaRPr/>
          </a:p>
          <a:p>
            <a:r>
              <a:rPr lang="it-IT" sz="2400" i="1">
                <a:latin typeface="Arial"/>
              </a:rPr>
              <a:t>Uomo dotto, ma di mani sagaci:</a:t>
            </a:r>
            <a:endParaRPr/>
          </a:p>
          <a:p>
            <a:r>
              <a:rPr lang="it-IT" sz="2400" i="1">
                <a:latin typeface="Arial"/>
              </a:rPr>
              <a:t>Io ne ho polito i vetri, io l'ho puntato al Cielo</a:t>
            </a:r>
            <a:endParaRPr/>
          </a:p>
          <a:p>
            <a:r>
              <a:rPr lang="it-IT" sz="2400" i="1">
                <a:latin typeface="Arial"/>
              </a:rPr>
              <a:t>Come si punterebbe una bombarda.</a:t>
            </a:r>
            <a:endParaRPr/>
          </a:p>
          <a:p>
            <a:r>
              <a:rPr lang="it-IT" sz="2400" i="1">
                <a:latin typeface="Arial"/>
              </a:rPr>
              <a:t>Io sono stato che ho sfondato il Cielo</a:t>
            </a:r>
            <a:endParaRPr/>
          </a:p>
          <a:p>
            <a:r>
              <a:rPr lang="it-IT" sz="2400" i="1">
                <a:latin typeface="Arial"/>
              </a:rPr>
              <a:t>Prima che il Sole mi bruciasse gli occhi</a:t>
            </a:r>
            <a:endParaRPr/>
          </a:p>
          <a:p>
            <a:endParaRPr/>
          </a:p>
          <a:p>
            <a:pPr algn="r"/>
            <a:r>
              <a:rPr lang="it-IT" sz="2000">
                <a:latin typeface="Arial"/>
              </a:rPr>
              <a:t>Primo Levi, Sidereus Nuncius (11 aprile 1984)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504360" y="301680"/>
            <a:ext cx="9071640" cy="634680"/>
          </a:xfrm>
          <a:prstGeom prst="rect">
            <a:avLst/>
          </a:prstGeom>
          <a:noFill/>
          <a:ln>
            <a:noFill/>
          </a:ln>
        </p:spPr>
        <p:txBody>
          <a:bodyPr lIns="0" tIns="0" rIns="0" bIns="0" anchor="ctr"/>
          <a:lstStyle/>
          <a:p>
            <a:pPr algn="ctr"/>
            <a:r>
              <a:rPr lang="it-IT" sz="4400">
                <a:latin typeface="Arial"/>
              </a:rPr>
              <a:t>Il Sidereus Nuncius</a:t>
            </a:r>
            <a:endParaRPr/>
          </a:p>
        </p:txBody>
      </p:sp>
      <p:pic>
        <p:nvPicPr>
          <p:cNvPr id="73" name="Immagine 72"/>
          <p:cNvPicPr/>
          <p:nvPr/>
        </p:nvPicPr>
        <p:blipFill>
          <a:blip r:embed="rId2"/>
          <a:stretch/>
        </p:blipFill>
        <p:spPr>
          <a:xfrm>
            <a:off x="7128000" y="3600000"/>
            <a:ext cx="2800800" cy="3780000"/>
          </a:xfrm>
          <a:prstGeom prst="rect">
            <a:avLst/>
          </a:prstGeom>
          <a:ln>
            <a:noFill/>
          </a:ln>
        </p:spPr>
      </p:pic>
      <p:sp>
        <p:nvSpPr>
          <p:cNvPr id="74" name="TextShape 2"/>
          <p:cNvSpPr txBox="1"/>
          <p:nvPr/>
        </p:nvSpPr>
        <p:spPr>
          <a:xfrm>
            <a:off x="4284000" y="1220040"/>
            <a:ext cx="5580000" cy="2523960"/>
          </a:xfrm>
          <a:prstGeom prst="rect">
            <a:avLst/>
          </a:prstGeom>
          <a:noFill/>
          <a:ln>
            <a:noFill/>
          </a:ln>
        </p:spPr>
        <p:txBody>
          <a:bodyPr lIns="90000" tIns="45000" rIns="90000" bIns="45000"/>
          <a:lstStyle/>
          <a:p>
            <a:r>
              <a:rPr lang="it-IT" sz="2200">
                <a:latin typeface="Arial"/>
              </a:rPr>
              <a:t>… la luna non essere altramente di superficie uguale, liscia e tersa, ma all'incontro essere aspra, et ineguale, et in somma dimostrarsi tale se non che quella è ripiena di cavità, simili ma assai maggiori, ai monti et alle valli che nella terrestre superficie sono sparse.</a:t>
            </a:r>
            <a:endParaRPr/>
          </a:p>
          <a:p>
            <a:endParaRPr/>
          </a:p>
        </p:txBody>
      </p:sp>
      <p:pic>
        <p:nvPicPr>
          <p:cNvPr id="75" name="Immagine 74"/>
          <p:cNvPicPr/>
          <p:nvPr/>
        </p:nvPicPr>
        <p:blipFill>
          <a:blip r:embed="rId3"/>
          <a:stretch/>
        </p:blipFill>
        <p:spPr>
          <a:xfrm>
            <a:off x="288000" y="1224000"/>
            <a:ext cx="3835080" cy="3809520"/>
          </a:xfrm>
          <a:prstGeom prst="rect">
            <a:avLst/>
          </a:prstGeom>
          <a:ln>
            <a:noFill/>
          </a:ln>
        </p:spPr>
      </p:pic>
      <p:sp>
        <p:nvSpPr>
          <p:cNvPr id="76" name="TextShape 3"/>
          <p:cNvSpPr txBox="1"/>
          <p:nvPr/>
        </p:nvSpPr>
        <p:spPr>
          <a:xfrm>
            <a:off x="1296000" y="5269320"/>
            <a:ext cx="1611720" cy="346680"/>
          </a:xfrm>
          <a:prstGeom prst="rect">
            <a:avLst/>
          </a:prstGeom>
          <a:noFill/>
          <a:ln>
            <a:noFill/>
          </a:ln>
        </p:spPr>
        <p:txBody>
          <a:bodyPr lIns="90000" tIns="45000" rIns="90000" bIns="45000"/>
          <a:lstStyle/>
          <a:p>
            <a:r>
              <a:rPr lang="it-IT">
                <a:latin typeface="Arial"/>
              </a:rPr>
              <a:t>Gennaio 1610</a:t>
            </a:r>
            <a:endParaRPr/>
          </a:p>
        </p:txBody>
      </p:sp>
      <p:sp>
        <p:nvSpPr>
          <p:cNvPr id="77" name="TextShape 4"/>
          <p:cNvSpPr txBox="1"/>
          <p:nvPr/>
        </p:nvSpPr>
        <p:spPr>
          <a:xfrm>
            <a:off x="5400000" y="6840000"/>
            <a:ext cx="1332720" cy="346680"/>
          </a:xfrm>
          <a:prstGeom prst="rect">
            <a:avLst/>
          </a:prstGeom>
          <a:noFill/>
          <a:ln>
            <a:noFill/>
          </a:ln>
        </p:spPr>
        <p:txBody>
          <a:bodyPr lIns="90000" tIns="45000" rIns="90000" bIns="45000"/>
          <a:lstStyle/>
          <a:p>
            <a:r>
              <a:rPr lang="it-IT">
                <a:latin typeface="Arial"/>
              </a:rPr>
              <a:t>Aprile 1610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504000" y="85320"/>
            <a:ext cx="9071640" cy="634680"/>
          </a:xfrm>
          <a:prstGeom prst="rect">
            <a:avLst/>
          </a:prstGeom>
          <a:noFill/>
          <a:ln>
            <a:noFill/>
          </a:ln>
        </p:spPr>
        <p:txBody>
          <a:bodyPr lIns="0" tIns="0" rIns="0" bIns="0" anchor="ctr"/>
          <a:lstStyle/>
          <a:p>
            <a:pPr algn="ctr"/>
            <a:r>
              <a:rPr lang="it-IT" sz="4400">
                <a:latin typeface="Arial"/>
              </a:rPr>
              <a:t>Il Sidereus Nuncius</a:t>
            </a:r>
            <a:endParaRPr/>
          </a:p>
        </p:txBody>
      </p:sp>
      <p:sp>
        <p:nvSpPr>
          <p:cNvPr id="79" name="TextShape 2"/>
          <p:cNvSpPr txBox="1"/>
          <p:nvPr/>
        </p:nvSpPr>
        <p:spPr>
          <a:xfrm>
            <a:off x="288000" y="4053240"/>
            <a:ext cx="9648000" cy="3096000"/>
          </a:xfrm>
          <a:prstGeom prst="rect">
            <a:avLst/>
          </a:prstGeom>
          <a:solidFill>
            <a:srgbClr val="FFFFCC"/>
          </a:solidFill>
          <a:ln>
            <a:solidFill>
              <a:srgbClr val="000000"/>
            </a:solidFill>
          </a:ln>
        </p:spPr>
        <p:txBody>
          <a:bodyPr lIns="90000" tIns="45000" rIns="90000" bIns="45000"/>
          <a:lstStyle/>
          <a:p>
            <a:pPr algn="just"/>
            <a:r>
              <a:rPr lang="it-IT" sz="2800" i="1">
                <a:solidFill>
                  <a:srgbClr val="C5000B"/>
                </a:solidFill>
                <a:latin typeface="Gigi"/>
              </a:rPr>
              <a:t>Ma quello che eccede tutte le meraviglie, ho ritrovati quattro pianeti di nuovo, et osservati li loro movimenti proprii e particolari, differenti fra di loro et da tutti li altri movimenti dell'altre stelle; et questi nuovi pianeti si muovono intorno ad un'altra stella molto grande, non altrimenti che si muovono Venere e Mercurio intorno al Sole</a:t>
            </a:r>
            <a:r>
              <a:rPr lang="it-IT" sz="2800">
                <a:solidFill>
                  <a:srgbClr val="C5000B"/>
                </a:solidFill>
                <a:latin typeface="Arial"/>
              </a:rPr>
              <a:t>.</a:t>
            </a:r>
            <a:endParaRPr/>
          </a:p>
        </p:txBody>
      </p:sp>
      <p:pic>
        <p:nvPicPr>
          <p:cNvPr id="80" name="Immagine 79"/>
          <p:cNvPicPr/>
          <p:nvPr/>
        </p:nvPicPr>
        <p:blipFill>
          <a:blip r:embed="rId2"/>
          <a:stretch/>
        </p:blipFill>
        <p:spPr>
          <a:xfrm>
            <a:off x="316080" y="815040"/>
            <a:ext cx="4939920" cy="3072960"/>
          </a:xfrm>
          <a:prstGeom prst="rect">
            <a:avLst/>
          </a:prstGeom>
          <a:ln>
            <a:noFill/>
          </a:ln>
        </p:spPr>
      </p:pic>
      <p:pic>
        <p:nvPicPr>
          <p:cNvPr id="81" name="Immagine 80"/>
          <p:cNvPicPr/>
          <p:nvPr/>
        </p:nvPicPr>
        <p:blipFill>
          <a:blip r:embed="rId3"/>
          <a:stretch/>
        </p:blipFill>
        <p:spPr>
          <a:xfrm>
            <a:off x="5886000" y="1144800"/>
            <a:ext cx="3546000" cy="187920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504000" y="85320"/>
            <a:ext cx="9071640" cy="634680"/>
          </a:xfrm>
          <a:prstGeom prst="rect">
            <a:avLst/>
          </a:prstGeom>
          <a:noFill/>
          <a:ln>
            <a:noFill/>
          </a:ln>
        </p:spPr>
        <p:txBody>
          <a:bodyPr lIns="0" tIns="0" rIns="0" bIns="0" anchor="ctr"/>
          <a:lstStyle/>
          <a:p>
            <a:pPr algn="ctr"/>
            <a:r>
              <a:rPr lang="it-IT" sz="4400">
                <a:latin typeface="Arial"/>
              </a:rPr>
              <a:t>Il Sidereus Nuncius</a:t>
            </a:r>
            <a:endParaRPr/>
          </a:p>
        </p:txBody>
      </p:sp>
      <p:sp>
        <p:nvSpPr>
          <p:cNvPr id="83" name="TextShape 2"/>
          <p:cNvSpPr txBox="1"/>
          <p:nvPr/>
        </p:nvSpPr>
        <p:spPr>
          <a:xfrm>
            <a:off x="3600000" y="1080000"/>
            <a:ext cx="2989440" cy="485280"/>
          </a:xfrm>
          <a:prstGeom prst="rect">
            <a:avLst/>
          </a:prstGeom>
          <a:noFill/>
          <a:ln>
            <a:noFill/>
          </a:ln>
        </p:spPr>
        <p:txBody>
          <a:bodyPr lIns="90000" tIns="45000" rIns="90000" bIns="45000"/>
          <a:lstStyle/>
          <a:p>
            <a:r>
              <a:rPr lang="it-IT" sz="2800">
                <a:latin typeface="Arial"/>
              </a:rPr>
              <a:t>Altre Scoperte ….</a:t>
            </a:r>
            <a:endParaRPr/>
          </a:p>
        </p:txBody>
      </p:sp>
      <p:pic>
        <p:nvPicPr>
          <p:cNvPr id="84" name="Immagine 83"/>
          <p:cNvPicPr/>
          <p:nvPr/>
        </p:nvPicPr>
        <p:blipFill>
          <a:blip r:embed="rId2"/>
          <a:stretch/>
        </p:blipFill>
        <p:spPr>
          <a:xfrm>
            <a:off x="511200" y="2030400"/>
            <a:ext cx="3232800" cy="1753200"/>
          </a:xfrm>
          <a:prstGeom prst="rect">
            <a:avLst/>
          </a:prstGeom>
          <a:ln>
            <a:noFill/>
          </a:ln>
        </p:spPr>
      </p:pic>
      <p:sp>
        <p:nvSpPr>
          <p:cNvPr id="85" name="TextShape 3"/>
          <p:cNvSpPr txBox="1"/>
          <p:nvPr/>
        </p:nvSpPr>
        <p:spPr>
          <a:xfrm>
            <a:off x="3960000" y="2448000"/>
            <a:ext cx="5688000" cy="864000"/>
          </a:xfrm>
          <a:prstGeom prst="rect">
            <a:avLst/>
          </a:prstGeom>
          <a:noFill/>
          <a:ln>
            <a:noFill/>
          </a:ln>
        </p:spPr>
        <p:txBody>
          <a:bodyPr lIns="90000" tIns="45000" rIns="90000" bIns="45000"/>
          <a:lstStyle/>
          <a:p>
            <a:r>
              <a:rPr lang="it-IT" sz="2400">
                <a:latin typeface="Arial"/>
              </a:rPr>
              <a:t>Venere, vista dalla Terra presenta fasi analoghe a quelle della Luna</a:t>
            </a:r>
            <a:endParaRPr/>
          </a:p>
        </p:txBody>
      </p:sp>
      <p:pic>
        <p:nvPicPr>
          <p:cNvPr id="86" name="Immagine 85"/>
          <p:cNvPicPr/>
          <p:nvPr/>
        </p:nvPicPr>
        <p:blipFill>
          <a:blip r:embed="rId3"/>
          <a:stretch/>
        </p:blipFill>
        <p:spPr>
          <a:xfrm>
            <a:off x="6807600" y="4874400"/>
            <a:ext cx="2912400" cy="1461600"/>
          </a:xfrm>
          <a:prstGeom prst="rect">
            <a:avLst/>
          </a:prstGeom>
          <a:ln>
            <a:noFill/>
          </a:ln>
        </p:spPr>
      </p:pic>
      <p:sp>
        <p:nvSpPr>
          <p:cNvPr id="87" name="TextShape 4"/>
          <p:cNvSpPr txBox="1"/>
          <p:nvPr/>
        </p:nvSpPr>
        <p:spPr>
          <a:xfrm>
            <a:off x="720000" y="5184000"/>
            <a:ext cx="5688000" cy="864000"/>
          </a:xfrm>
          <a:prstGeom prst="rect">
            <a:avLst/>
          </a:prstGeom>
          <a:noFill/>
          <a:ln>
            <a:noFill/>
          </a:ln>
        </p:spPr>
        <p:txBody>
          <a:bodyPr lIns="90000" tIns="45000" rIns="90000" bIns="45000"/>
          <a:lstStyle/>
          <a:p>
            <a:r>
              <a:rPr lang="it-IT" sz="2400">
                <a:latin typeface="Arial"/>
              </a:rPr>
              <a:t>Saturno mostra un'immagine con corni laterali (</a:t>
            </a:r>
            <a:r>
              <a:rPr lang="it-IT" sz="2200">
                <a:latin typeface="Arial"/>
              </a:rPr>
              <a:t>i nostri futuri anelli</a:t>
            </a:r>
            <a:r>
              <a:rPr lang="it-IT" sz="2400">
                <a:latin typeface="Aria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504360" y="85680"/>
            <a:ext cx="9071640" cy="634680"/>
          </a:xfrm>
          <a:prstGeom prst="rect">
            <a:avLst/>
          </a:prstGeom>
          <a:noFill/>
          <a:ln>
            <a:noFill/>
          </a:ln>
        </p:spPr>
        <p:txBody>
          <a:bodyPr lIns="0" tIns="0" rIns="0" bIns="0" anchor="ctr"/>
          <a:lstStyle/>
          <a:p>
            <a:pPr algn="ctr"/>
            <a:r>
              <a:rPr lang="it-IT" sz="4400">
                <a:latin typeface="Arial"/>
              </a:rPr>
              <a:t>Il Sidereus Nuncius</a:t>
            </a:r>
            <a:endParaRPr/>
          </a:p>
        </p:txBody>
      </p:sp>
      <p:sp>
        <p:nvSpPr>
          <p:cNvPr id="89" name="TextShape 2"/>
          <p:cNvSpPr txBox="1"/>
          <p:nvPr/>
        </p:nvSpPr>
        <p:spPr>
          <a:xfrm>
            <a:off x="792000" y="792000"/>
            <a:ext cx="8928000" cy="792000"/>
          </a:xfrm>
          <a:prstGeom prst="rect">
            <a:avLst/>
          </a:prstGeom>
          <a:noFill/>
          <a:ln>
            <a:noFill/>
          </a:ln>
        </p:spPr>
        <p:txBody>
          <a:bodyPr lIns="90000" tIns="45000" rIns="90000" bIns="45000"/>
          <a:lstStyle/>
          <a:p>
            <a:pPr algn="ctr"/>
            <a:r>
              <a:rPr lang="it-IT" sz="2400">
                <a:latin typeface="Arial"/>
              </a:rPr>
              <a:t>Forse non c'è nella storia intellettuale dell'età moderna un'altra opera che abbia avuto una così ampia e immediata diffusione</a:t>
            </a:r>
            <a:endParaRPr/>
          </a:p>
        </p:txBody>
      </p:sp>
      <p:pic>
        <p:nvPicPr>
          <p:cNvPr id="90" name="Immagine 89"/>
          <p:cNvPicPr/>
          <p:nvPr/>
        </p:nvPicPr>
        <p:blipFill>
          <a:blip r:embed="rId2"/>
          <a:stretch/>
        </p:blipFill>
        <p:spPr>
          <a:xfrm>
            <a:off x="504000" y="2232000"/>
            <a:ext cx="3580920" cy="4863600"/>
          </a:xfrm>
          <a:prstGeom prst="rect">
            <a:avLst/>
          </a:prstGeom>
          <a:ln>
            <a:noFill/>
          </a:ln>
        </p:spPr>
      </p:pic>
      <p:sp>
        <p:nvSpPr>
          <p:cNvPr id="91" name="TextShape 3"/>
          <p:cNvSpPr txBox="1"/>
          <p:nvPr/>
        </p:nvSpPr>
        <p:spPr>
          <a:xfrm>
            <a:off x="4392000" y="2331000"/>
            <a:ext cx="5544000" cy="4785120"/>
          </a:xfrm>
          <a:prstGeom prst="rect">
            <a:avLst/>
          </a:prstGeom>
          <a:noFill/>
          <a:ln>
            <a:noFill/>
          </a:ln>
        </p:spPr>
        <p:txBody>
          <a:bodyPr lIns="90000" tIns="45000" rIns="90000" bIns="45000"/>
          <a:lstStyle/>
          <a:p>
            <a:r>
              <a:rPr lang="it-IT" sz="2200" i="1">
                <a:latin typeface="Baskerville Old Face"/>
              </a:rPr>
              <a:t>… Proprio oggi è stato pubblicato il libro del professore di matematica a Padova che, con l'ausilio di uno strumento ottico da lui stesso migliorato, ha scoperto quattro nuovi pianeti che ruotano intorno a Giove, oltre alle molte altre stelle fisse sconosciute...</a:t>
            </a:r>
            <a:endParaRPr/>
          </a:p>
          <a:p>
            <a:endParaRPr/>
          </a:p>
          <a:p>
            <a:r>
              <a:rPr lang="it-IT" sz="2200" i="1">
                <a:latin typeface="Baskerville Old Face"/>
              </a:rPr>
              <a:t>Il suo autore ha per primo capovolto tutta l'astronomia precedente e poi tutta l'astrologia. Il potere di questi nuovi pianeti, infatti, deve necessariamente modificare la parte giudiziaria, e per quale motivo non potrebbe essercene di più? </a:t>
            </a:r>
            <a:endParaRPr/>
          </a:p>
          <a:p>
            <a:endParaRPr/>
          </a:p>
          <a:p>
            <a:r>
              <a:rPr lang="it-IT" i="1">
                <a:latin typeface="Arial"/>
              </a:rPr>
              <a:t>(ambasciatore inglese a Venezia)</a:t>
            </a:r>
            <a:endParaRPr/>
          </a:p>
        </p:txBody>
      </p:sp>
      <p:sp>
        <p:nvSpPr>
          <p:cNvPr id="92" name="TextShape 4"/>
          <p:cNvSpPr txBox="1"/>
          <p:nvPr/>
        </p:nvSpPr>
        <p:spPr>
          <a:xfrm>
            <a:off x="5760000" y="1674720"/>
            <a:ext cx="2412000" cy="485280"/>
          </a:xfrm>
          <a:prstGeom prst="rect">
            <a:avLst/>
          </a:prstGeom>
          <a:noFill/>
          <a:ln>
            <a:noFill/>
          </a:ln>
        </p:spPr>
        <p:txBody>
          <a:bodyPr lIns="90000" tIns="45000" rIns="90000" bIns="45000"/>
          <a:lstStyle/>
          <a:p>
            <a:r>
              <a:rPr lang="it-IT" sz="2800">
                <a:solidFill>
                  <a:srgbClr val="FF0000"/>
                </a:solidFill>
                <a:latin typeface="Arial"/>
              </a:rPr>
              <a:t>MIRABILIA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504000" y="301320"/>
            <a:ext cx="9071640" cy="634680"/>
          </a:xfrm>
          <a:prstGeom prst="rect">
            <a:avLst/>
          </a:prstGeom>
          <a:noFill/>
          <a:ln>
            <a:noFill/>
          </a:ln>
        </p:spPr>
        <p:txBody>
          <a:bodyPr lIns="0" tIns="0" rIns="0" bIns="0" anchor="ctr"/>
          <a:lstStyle/>
          <a:p>
            <a:pPr algn="ctr"/>
            <a:r>
              <a:rPr lang="it-IT" sz="4400">
                <a:latin typeface="Arial"/>
              </a:rPr>
              <a:t>Contro l'ipotesi eliocentrica</a:t>
            </a:r>
            <a:endParaRPr/>
          </a:p>
        </p:txBody>
      </p:sp>
      <p:sp>
        <p:nvSpPr>
          <p:cNvPr id="94" name="TextShape 2"/>
          <p:cNvSpPr txBox="1"/>
          <p:nvPr/>
        </p:nvSpPr>
        <p:spPr>
          <a:xfrm>
            <a:off x="72000" y="1136520"/>
            <a:ext cx="9936000" cy="1023480"/>
          </a:xfrm>
          <a:prstGeom prst="rect">
            <a:avLst/>
          </a:prstGeom>
          <a:noFill/>
          <a:ln>
            <a:noFill/>
          </a:ln>
        </p:spPr>
        <p:txBody>
          <a:bodyPr lIns="90000" tIns="45000" rIns="90000" bIns="45000"/>
          <a:lstStyle/>
          <a:p>
            <a:r>
              <a:rPr lang="it-IT" sz="2200">
                <a:latin typeface="Arial"/>
              </a:rPr>
              <a:t>Mentre le novità celesti raggiungevano i porti dell'India e della Cina, in Europa venivano prese le prime misure per limitare le interpretazioni deducibili dai fenomeni osservati con il telescopio</a:t>
            </a:r>
            <a:endParaRPr/>
          </a:p>
        </p:txBody>
      </p:sp>
      <p:sp>
        <p:nvSpPr>
          <p:cNvPr id="95" name="TextShape 3"/>
          <p:cNvSpPr txBox="1"/>
          <p:nvPr/>
        </p:nvSpPr>
        <p:spPr>
          <a:xfrm>
            <a:off x="504000" y="2334600"/>
            <a:ext cx="9072000" cy="401400"/>
          </a:xfrm>
          <a:prstGeom prst="rect">
            <a:avLst/>
          </a:prstGeom>
          <a:gradFill>
            <a:gsLst>
              <a:gs pos="0">
                <a:srgbClr val="FFFF66"/>
              </a:gs>
              <a:gs pos="100000">
                <a:srgbClr val="996633"/>
              </a:gs>
            </a:gsLst>
            <a:lin ang="2700000"/>
          </a:gradFill>
          <a:ln>
            <a:solidFill>
              <a:srgbClr val="000000"/>
            </a:solidFill>
          </a:ln>
        </p:spPr>
        <p:txBody>
          <a:bodyPr lIns="90000" tIns="45000" rIns="90000" bIns="45000"/>
          <a:lstStyle/>
          <a:p>
            <a:r>
              <a:rPr lang="it-IT" sz="2200">
                <a:solidFill>
                  <a:srgbClr val="FF0000"/>
                </a:solidFill>
                <a:latin typeface="Arial"/>
              </a:rPr>
              <a:t>Galileo sostenne l'eliocentrismo non come semplice ipotesi matematica</a:t>
            </a:r>
            <a:endParaRPr/>
          </a:p>
        </p:txBody>
      </p:sp>
      <p:pic>
        <p:nvPicPr>
          <p:cNvPr id="96" name="Immagine 95"/>
          <p:cNvPicPr/>
          <p:nvPr/>
        </p:nvPicPr>
        <p:blipFill>
          <a:blip r:embed="rId2"/>
          <a:stretch/>
        </p:blipFill>
        <p:spPr>
          <a:xfrm>
            <a:off x="162360" y="3778200"/>
            <a:ext cx="2285640" cy="2485800"/>
          </a:xfrm>
          <a:prstGeom prst="rect">
            <a:avLst/>
          </a:prstGeom>
          <a:ln>
            <a:noFill/>
          </a:ln>
        </p:spPr>
      </p:pic>
      <p:sp>
        <p:nvSpPr>
          <p:cNvPr id="97" name="TextShape 4"/>
          <p:cNvSpPr txBox="1"/>
          <p:nvPr/>
        </p:nvSpPr>
        <p:spPr>
          <a:xfrm>
            <a:off x="144000" y="6277320"/>
            <a:ext cx="2294640" cy="346680"/>
          </a:xfrm>
          <a:prstGeom prst="rect">
            <a:avLst/>
          </a:prstGeom>
          <a:noFill/>
          <a:ln>
            <a:noFill/>
          </a:ln>
        </p:spPr>
        <p:txBody>
          <a:bodyPr lIns="90000" tIns="45000" rIns="90000" bIns="45000"/>
          <a:lstStyle/>
          <a:p>
            <a:r>
              <a:rPr lang="it-IT">
                <a:latin typeface="Arial"/>
              </a:rPr>
              <a:t>Cardinale Bellarmino</a:t>
            </a:r>
            <a:endParaRPr/>
          </a:p>
        </p:txBody>
      </p:sp>
      <p:sp>
        <p:nvSpPr>
          <p:cNvPr id="98" name="TextShape 5"/>
          <p:cNvSpPr txBox="1"/>
          <p:nvPr/>
        </p:nvSpPr>
        <p:spPr>
          <a:xfrm>
            <a:off x="2592000" y="3024000"/>
            <a:ext cx="7272000" cy="3911760"/>
          </a:xfrm>
          <a:prstGeom prst="rect">
            <a:avLst/>
          </a:prstGeom>
          <a:solidFill>
            <a:srgbClr val="CCCCCC"/>
          </a:solidFill>
          <a:ln>
            <a:noFill/>
          </a:ln>
        </p:spPr>
        <p:txBody>
          <a:bodyPr lIns="90000" tIns="45000" rIns="90000" bIns="45000"/>
          <a:lstStyle/>
          <a:p>
            <a:r>
              <a:rPr lang="it-IT" sz="2400" i="1">
                <a:solidFill>
                  <a:srgbClr val="004586"/>
                </a:solidFill>
                <a:latin typeface="Linux Biolinum G"/>
              </a:rPr>
              <a:t>..il Signor Galileo faccia prudentemente a contentarsi di parlare ex suppositione. Perché il dire, che supposto la Terra si muova e il Sole stia fermo si salvano tutte le apparenze meglio che con porre gli eccentrici e gli epicicli, è benissimo detto, e non ha pericolo nessuno; ma volere affermare che realmente il Sole stia al centro del mondo, e solo si rivolti in se stesso e che la Terra stia nel 3° cielo e giri con somma velocità intorno al Sole, è cosa molto pericolosa non solo d'irritare tutti i filosofi e theologi scholastici, ma anco di nuocere alla Sante Fede e rendere false le Sacre Scritture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504000" y="144000"/>
            <a:ext cx="9071640" cy="634680"/>
          </a:xfrm>
          <a:prstGeom prst="rect">
            <a:avLst/>
          </a:prstGeom>
          <a:noFill/>
          <a:ln>
            <a:noFill/>
          </a:ln>
        </p:spPr>
        <p:txBody>
          <a:bodyPr lIns="0" tIns="0" rIns="0" bIns="0" anchor="ctr"/>
          <a:lstStyle/>
          <a:p>
            <a:pPr algn="ctr"/>
            <a:r>
              <a:rPr lang="it-IT" sz="4400">
                <a:latin typeface="Arial"/>
              </a:rPr>
              <a:t>Contro l'ipotesi eliocentrica</a:t>
            </a:r>
            <a:endParaRPr/>
          </a:p>
        </p:txBody>
      </p:sp>
      <p:sp>
        <p:nvSpPr>
          <p:cNvPr id="100" name="TextShape 2"/>
          <p:cNvSpPr txBox="1"/>
          <p:nvPr/>
        </p:nvSpPr>
        <p:spPr>
          <a:xfrm>
            <a:off x="72000" y="992520"/>
            <a:ext cx="9936000" cy="735480"/>
          </a:xfrm>
          <a:prstGeom prst="rect">
            <a:avLst/>
          </a:prstGeom>
          <a:noFill/>
          <a:ln>
            <a:noFill/>
          </a:ln>
        </p:spPr>
        <p:txBody>
          <a:bodyPr lIns="90000" tIns="45000" rIns="90000" bIns="45000"/>
          <a:lstStyle/>
          <a:p>
            <a:r>
              <a:rPr lang="it-IT" sz="2200">
                <a:latin typeface="Arial"/>
              </a:rPr>
              <a:t>Le scoperte telescopiche vennero ricondotte dentro rigidi confini cosmologici, resi invalicabili da precisi precetti teologici.</a:t>
            </a:r>
            <a:endParaRPr/>
          </a:p>
        </p:txBody>
      </p:sp>
      <p:sp>
        <p:nvSpPr>
          <p:cNvPr id="101" name="TextShape 3"/>
          <p:cNvSpPr txBox="1"/>
          <p:nvPr/>
        </p:nvSpPr>
        <p:spPr>
          <a:xfrm>
            <a:off x="475560" y="2232000"/>
            <a:ext cx="2116480" cy="467717"/>
          </a:xfrm>
          <a:prstGeom prst="rect">
            <a:avLst/>
          </a:prstGeom>
          <a:noFill/>
          <a:ln>
            <a:noFill/>
          </a:ln>
        </p:spPr>
        <p:txBody>
          <a:bodyPr lIns="90000" tIns="45000" rIns="90000" bIns="45000"/>
          <a:lstStyle/>
          <a:p>
            <a:r>
              <a:rPr lang="it-IT" sz="2400" dirty="0">
                <a:latin typeface="Arial"/>
              </a:rPr>
              <a:t>5 </a:t>
            </a:r>
            <a:r>
              <a:rPr lang="it-IT" sz="2400" dirty="0" smtClean="0">
                <a:latin typeface="Arial"/>
              </a:rPr>
              <a:t>marzo 1616</a:t>
            </a:r>
            <a:endParaRPr dirty="0"/>
          </a:p>
        </p:txBody>
      </p:sp>
      <p:sp>
        <p:nvSpPr>
          <p:cNvPr id="102" name="TextShape 4"/>
          <p:cNvSpPr txBox="1"/>
          <p:nvPr/>
        </p:nvSpPr>
        <p:spPr>
          <a:xfrm>
            <a:off x="2808000" y="1962720"/>
            <a:ext cx="6840000" cy="917280"/>
          </a:xfrm>
          <a:prstGeom prst="rect">
            <a:avLst/>
          </a:prstGeom>
          <a:noFill/>
          <a:ln>
            <a:noFill/>
          </a:ln>
        </p:spPr>
        <p:txBody>
          <a:bodyPr lIns="90000" tIns="45000" rIns="90000" bIns="45000"/>
          <a:lstStyle/>
          <a:p>
            <a:r>
              <a:rPr lang="it-IT" sz="2800">
                <a:latin typeface="Arial"/>
              </a:rPr>
              <a:t>Condanna di </a:t>
            </a:r>
            <a:r>
              <a:rPr lang="it-IT" sz="2800">
                <a:solidFill>
                  <a:srgbClr val="FF0000"/>
                </a:solidFill>
                <a:latin typeface="Arial"/>
              </a:rPr>
              <a:t>Copernico </a:t>
            </a:r>
            <a:r>
              <a:rPr lang="it-IT" sz="2800">
                <a:solidFill>
                  <a:srgbClr val="000000"/>
                </a:solidFill>
                <a:latin typeface="Arial"/>
              </a:rPr>
              <a:t>e sospensione del De Revolutionibus orbium coelestium</a:t>
            </a:r>
            <a:endParaRPr/>
          </a:p>
        </p:txBody>
      </p:sp>
      <p:sp>
        <p:nvSpPr>
          <p:cNvPr id="103" name="TextShape 5"/>
          <p:cNvSpPr txBox="1"/>
          <p:nvPr/>
        </p:nvSpPr>
        <p:spPr>
          <a:xfrm>
            <a:off x="360000" y="3024000"/>
            <a:ext cx="9360000" cy="1023480"/>
          </a:xfrm>
          <a:prstGeom prst="rect">
            <a:avLst/>
          </a:prstGeom>
          <a:gradFill>
            <a:gsLst>
              <a:gs pos="0">
                <a:srgbClr val="FFFF66"/>
              </a:gs>
              <a:gs pos="100000">
                <a:srgbClr val="996633"/>
              </a:gs>
            </a:gsLst>
            <a:lin ang="2700000"/>
          </a:gradFill>
          <a:ln>
            <a:solidFill>
              <a:srgbClr val="000000"/>
            </a:solidFill>
          </a:ln>
        </p:spPr>
        <p:txBody>
          <a:bodyPr lIns="90000" tIns="45000" rIns="90000" bIns="45000"/>
          <a:lstStyle/>
          <a:p>
            <a:r>
              <a:rPr lang="it-IT" sz="2200">
                <a:solidFill>
                  <a:srgbClr val="FF0000"/>
                </a:solidFill>
                <a:latin typeface="Arial"/>
              </a:rPr>
              <a:t>L'idea che l'occhiale di Galileo poteva offrire a tutti la possibilità di vedere un nuovo cielo, poteva provocare effetti imprevedibili e scardinare ogni idea di ordine e di gerarchia tra i saperi.</a:t>
            </a:r>
            <a:endParaRPr/>
          </a:p>
        </p:txBody>
      </p:sp>
      <p:pic>
        <p:nvPicPr>
          <p:cNvPr id="104" name="Immagine 103"/>
          <p:cNvPicPr/>
          <p:nvPr/>
        </p:nvPicPr>
        <p:blipFill>
          <a:blip r:embed="rId2"/>
          <a:stretch/>
        </p:blipFill>
        <p:spPr>
          <a:xfrm>
            <a:off x="1839960" y="4266360"/>
            <a:ext cx="6224040" cy="314964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04360" y="144360"/>
            <a:ext cx="9071640" cy="625320"/>
          </a:xfrm>
          <a:prstGeom prst="rect">
            <a:avLst/>
          </a:prstGeom>
          <a:noFill/>
          <a:ln>
            <a:noFill/>
          </a:ln>
        </p:spPr>
        <p:txBody>
          <a:bodyPr lIns="0" tIns="0" rIns="0" bIns="0" anchor="ctr"/>
          <a:lstStyle/>
          <a:p>
            <a:pPr algn="ctr"/>
            <a:r>
              <a:rPr lang="it-IT" sz="4400">
                <a:latin typeface="Arial"/>
              </a:rPr>
              <a:t>Il Telescopio di Galileo</a:t>
            </a:r>
            <a:endParaRPr/>
          </a:p>
        </p:txBody>
      </p:sp>
      <p:sp>
        <p:nvSpPr>
          <p:cNvPr id="42" name="TextShape 2"/>
          <p:cNvSpPr txBox="1"/>
          <p:nvPr/>
        </p:nvSpPr>
        <p:spPr>
          <a:xfrm>
            <a:off x="792000" y="1008000"/>
            <a:ext cx="8496000" cy="936000"/>
          </a:xfrm>
          <a:prstGeom prst="rect">
            <a:avLst/>
          </a:prstGeom>
          <a:noFill/>
          <a:ln>
            <a:noFill/>
          </a:ln>
        </p:spPr>
        <p:txBody>
          <a:bodyPr lIns="90000" tIns="45000" rIns="90000" bIns="45000"/>
          <a:lstStyle/>
          <a:p>
            <a:r>
              <a:rPr lang="it-IT">
                <a:latin typeface="Arial"/>
              </a:rPr>
              <a:t>Il cannocchiale nasce in Olanda, nel 1608, dal lavoro di un costruttore di occhiali, Hans Lypperhey, anche se lo sforzo per ingrandire un'immagine con una opportuna combinazione di lenti ha avuto inizio nella seconda metà del '500</a:t>
            </a:r>
            <a:endParaRPr/>
          </a:p>
        </p:txBody>
      </p:sp>
      <p:pic>
        <p:nvPicPr>
          <p:cNvPr id="43" name="Immagine 42"/>
          <p:cNvPicPr/>
          <p:nvPr/>
        </p:nvPicPr>
        <p:blipFill>
          <a:blip r:embed="rId2"/>
          <a:stretch/>
        </p:blipFill>
        <p:spPr>
          <a:xfrm>
            <a:off x="1656000" y="2016000"/>
            <a:ext cx="6840000" cy="5256000"/>
          </a:xfrm>
          <a:prstGeom prst="rect">
            <a:avLst/>
          </a:prstGeom>
          <a:ln>
            <a:solidFill>
              <a:srgbClr val="0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504720" y="144720"/>
            <a:ext cx="9071640" cy="625320"/>
          </a:xfrm>
          <a:prstGeom prst="rect">
            <a:avLst/>
          </a:prstGeom>
          <a:noFill/>
          <a:ln>
            <a:noFill/>
          </a:ln>
        </p:spPr>
        <p:txBody>
          <a:bodyPr lIns="0" tIns="0" rIns="0" bIns="0" anchor="ctr"/>
          <a:lstStyle/>
          <a:p>
            <a:pPr algn="ctr"/>
            <a:r>
              <a:rPr lang="it-IT" sz="4400">
                <a:latin typeface="Arial"/>
              </a:rPr>
              <a:t>Il Telescopio di Galileo</a:t>
            </a:r>
            <a:endParaRPr/>
          </a:p>
        </p:txBody>
      </p:sp>
      <p:sp>
        <p:nvSpPr>
          <p:cNvPr id="45" name="TextShape 2"/>
          <p:cNvSpPr txBox="1"/>
          <p:nvPr/>
        </p:nvSpPr>
        <p:spPr>
          <a:xfrm>
            <a:off x="288000" y="1080000"/>
            <a:ext cx="9504000" cy="792000"/>
          </a:xfrm>
          <a:prstGeom prst="rect">
            <a:avLst/>
          </a:prstGeom>
          <a:noFill/>
          <a:ln>
            <a:noFill/>
          </a:ln>
        </p:spPr>
        <p:txBody>
          <a:bodyPr lIns="90000" tIns="45000" rIns="90000" bIns="45000"/>
          <a:lstStyle/>
          <a:p>
            <a:pPr algn="ctr"/>
            <a:r>
              <a:rPr lang="it-IT" sz="2400">
                <a:latin typeface="Arial"/>
              </a:rPr>
              <a:t>I primi cannocchiali erano però di qualità scadente a causa delle gravi imperfezioni delle lenti. Il loro successo fu però notevole</a:t>
            </a:r>
            <a:endParaRPr/>
          </a:p>
        </p:txBody>
      </p:sp>
      <p:pic>
        <p:nvPicPr>
          <p:cNvPr id="46" name="Immagine 45"/>
          <p:cNvPicPr/>
          <p:nvPr/>
        </p:nvPicPr>
        <p:blipFill>
          <a:blip r:embed="rId2"/>
          <a:stretch/>
        </p:blipFill>
        <p:spPr>
          <a:xfrm>
            <a:off x="2433600" y="2354400"/>
            <a:ext cx="7574400" cy="4845600"/>
          </a:xfrm>
          <a:prstGeom prst="rect">
            <a:avLst/>
          </a:prstGeom>
          <a:ln>
            <a:noFill/>
          </a:ln>
        </p:spPr>
      </p:pic>
      <p:sp>
        <p:nvSpPr>
          <p:cNvPr id="47" name="TextShape 3"/>
          <p:cNvSpPr txBox="1"/>
          <p:nvPr/>
        </p:nvSpPr>
        <p:spPr>
          <a:xfrm>
            <a:off x="0" y="6431040"/>
            <a:ext cx="2328120" cy="768960"/>
          </a:xfrm>
          <a:prstGeom prst="rect">
            <a:avLst/>
          </a:prstGeom>
          <a:noFill/>
          <a:ln>
            <a:solidFill>
              <a:srgbClr val="000000"/>
            </a:solidFill>
          </a:ln>
        </p:spPr>
        <p:txBody>
          <a:bodyPr lIns="90000" tIns="45000" rIns="90000" bIns="45000"/>
          <a:lstStyle/>
          <a:p>
            <a:r>
              <a:rPr lang="it-IT" sz="1600">
                <a:latin typeface="Arial"/>
              </a:rPr>
              <a:t>Brueghel il Vecchio,</a:t>
            </a:r>
            <a:endParaRPr/>
          </a:p>
          <a:p>
            <a:r>
              <a:rPr lang="it-IT" sz="1600" i="1">
                <a:latin typeface="Arial"/>
              </a:rPr>
              <a:t>Paesaggio con vista del</a:t>
            </a:r>
            <a:endParaRPr/>
          </a:p>
          <a:p>
            <a:r>
              <a:rPr lang="it-IT" sz="1600" i="1">
                <a:latin typeface="Arial"/>
              </a:rPr>
              <a:t>castello di Mariemont</a:t>
            </a:r>
            <a:endParaRPr/>
          </a:p>
        </p:txBody>
      </p:sp>
      <p:pic>
        <p:nvPicPr>
          <p:cNvPr id="48" name="Immagine 47"/>
          <p:cNvPicPr/>
          <p:nvPr/>
        </p:nvPicPr>
        <p:blipFill>
          <a:blip r:embed="rId3"/>
          <a:stretch/>
        </p:blipFill>
        <p:spPr>
          <a:xfrm>
            <a:off x="205200" y="3384000"/>
            <a:ext cx="1954800" cy="1598400"/>
          </a:xfrm>
          <a:prstGeom prst="rect">
            <a:avLst/>
          </a:prstGeom>
          <a:ln>
            <a:noFill/>
          </a:ln>
        </p:spPr>
      </p:pic>
      <p:sp>
        <p:nvSpPr>
          <p:cNvPr id="49" name="Line 4"/>
          <p:cNvSpPr/>
          <p:nvPr/>
        </p:nvSpPr>
        <p:spPr>
          <a:xfrm flipH="1" flipV="1">
            <a:off x="205200" y="4982400"/>
            <a:ext cx="3898800" cy="1137600"/>
          </a:xfrm>
          <a:prstGeom prst="line">
            <a:avLst/>
          </a:prstGeom>
          <a:ln>
            <a:solidFill>
              <a:srgbClr val="000000"/>
            </a:solidFill>
          </a:ln>
        </p:spPr>
      </p:sp>
      <p:sp>
        <p:nvSpPr>
          <p:cNvPr id="50" name="Line 5"/>
          <p:cNvSpPr/>
          <p:nvPr/>
        </p:nvSpPr>
        <p:spPr>
          <a:xfrm>
            <a:off x="2160000" y="3384000"/>
            <a:ext cx="1944000" cy="2736000"/>
          </a:xfrm>
          <a:prstGeom prst="line">
            <a:avLst/>
          </a:prstGeom>
          <a:ln>
            <a:solidFill>
              <a:srgbClr val="000000"/>
            </a:solidFill>
          </a:ln>
        </p:spPr>
      </p:sp>
      <p:sp>
        <p:nvSpPr>
          <p:cNvPr id="51" name="Line 6"/>
          <p:cNvSpPr/>
          <p:nvPr/>
        </p:nvSpPr>
        <p:spPr>
          <a:xfrm>
            <a:off x="2160000" y="4982400"/>
            <a:ext cx="1944000" cy="1137600"/>
          </a:xfrm>
          <a:prstGeom prst="line">
            <a:avLst/>
          </a:prstGeom>
          <a:ln>
            <a:solidFill>
              <a:srgbClr val="000000"/>
            </a:solid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magine 51"/>
          <p:cNvPicPr/>
          <p:nvPr/>
        </p:nvPicPr>
        <p:blipFill>
          <a:blip r:embed="rId2"/>
          <a:stretch/>
        </p:blipFill>
        <p:spPr>
          <a:xfrm>
            <a:off x="504000" y="72000"/>
            <a:ext cx="9032400" cy="6775200"/>
          </a:xfrm>
          <a:prstGeom prst="rect">
            <a:avLst/>
          </a:prstGeom>
          <a:ln>
            <a:noFill/>
          </a:ln>
        </p:spPr>
      </p:pic>
      <p:sp>
        <p:nvSpPr>
          <p:cNvPr id="53" name="TextShape 1"/>
          <p:cNvSpPr txBox="1"/>
          <p:nvPr/>
        </p:nvSpPr>
        <p:spPr>
          <a:xfrm>
            <a:off x="2736000" y="6954480"/>
            <a:ext cx="4680000" cy="317520"/>
          </a:xfrm>
          <a:prstGeom prst="rect">
            <a:avLst/>
          </a:prstGeom>
          <a:noFill/>
          <a:ln>
            <a:solidFill>
              <a:srgbClr val="000000"/>
            </a:solidFill>
          </a:ln>
        </p:spPr>
        <p:txBody>
          <a:bodyPr lIns="90000" tIns="45000" rIns="90000" bIns="45000"/>
          <a:lstStyle/>
          <a:p>
            <a:r>
              <a:rPr lang="it-IT" sz="1600">
                <a:latin typeface="Arial"/>
              </a:rPr>
              <a:t>Brueghel il Vecchio, Rubens - </a:t>
            </a:r>
            <a:r>
              <a:rPr lang="it-IT" sz="1600" i="1">
                <a:latin typeface="Arial"/>
              </a:rPr>
              <a:t>Allegoria della vista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magine 53"/>
          <p:cNvPicPr/>
          <p:nvPr/>
        </p:nvPicPr>
        <p:blipFill>
          <a:blip r:embed="rId2"/>
          <a:stretch/>
        </p:blipFill>
        <p:spPr>
          <a:xfrm>
            <a:off x="410400" y="216000"/>
            <a:ext cx="9309600" cy="6310800"/>
          </a:xfrm>
          <a:prstGeom prst="rect">
            <a:avLst/>
          </a:prstGeom>
          <a:ln>
            <a:noFill/>
          </a:ln>
        </p:spPr>
      </p:pic>
      <p:sp>
        <p:nvSpPr>
          <p:cNvPr id="55" name="TextShape 1"/>
          <p:cNvSpPr txBox="1"/>
          <p:nvPr/>
        </p:nvSpPr>
        <p:spPr>
          <a:xfrm>
            <a:off x="3240000" y="6768000"/>
            <a:ext cx="3672000" cy="317520"/>
          </a:xfrm>
          <a:prstGeom prst="rect">
            <a:avLst/>
          </a:prstGeom>
          <a:noFill/>
          <a:ln>
            <a:solidFill>
              <a:srgbClr val="000000"/>
            </a:solidFill>
          </a:ln>
        </p:spPr>
        <p:txBody>
          <a:bodyPr lIns="90000" tIns="45000" rIns="90000" bIns="45000"/>
          <a:lstStyle/>
          <a:p>
            <a:r>
              <a:rPr lang="it-IT" sz="1600">
                <a:latin typeface="Arial"/>
              </a:rPr>
              <a:t>Brueghel il Vecchio - </a:t>
            </a:r>
            <a:r>
              <a:rPr lang="it-IT" sz="1600" i="1">
                <a:latin typeface="Arial"/>
              </a:rPr>
              <a:t>Allegoria dell'aria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04720" y="144720"/>
            <a:ext cx="9071640" cy="625320"/>
          </a:xfrm>
          <a:prstGeom prst="rect">
            <a:avLst/>
          </a:prstGeom>
          <a:noFill/>
          <a:ln>
            <a:noFill/>
          </a:ln>
        </p:spPr>
        <p:txBody>
          <a:bodyPr lIns="0" tIns="0" rIns="0" bIns="0" anchor="ctr"/>
          <a:lstStyle/>
          <a:p>
            <a:pPr algn="ctr"/>
            <a:r>
              <a:rPr lang="it-IT" sz="4400">
                <a:latin typeface="Arial"/>
              </a:rPr>
              <a:t>Il Telescopio di Galileo</a:t>
            </a:r>
            <a:endParaRPr/>
          </a:p>
        </p:txBody>
      </p:sp>
      <p:sp>
        <p:nvSpPr>
          <p:cNvPr id="57" name="TextShape 2"/>
          <p:cNvSpPr txBox="1"/>
          <p:nvPr/>
        </p:nvSpPr>
        <p:spPr>
          <a:xfrm>
            <a:off x="2376000" y="1440000"/>
            <a:ext cx="7488000" cy="1968120"/>
          </a:xfrm>
          <a:prstGeom prst="rect">
            <a:avLst/>
          </a:prstGeom>
          <a:noFill/>
          <a:ln>
            <a:noFill/>
          </a:ln>
        </p:spPr>
        <p:txBody>
          <a:bodyPr lIns="90000" tIns="45000" rIns="90000" bIns="45000"/>
          <a:lstStyle/>
          <a:p>
            <a:r>
              <a:rPr lang="it-IT">
                <a:latin typeface="Arial"/>
              </a:rPr>
              <a:t>A Venezia la notizia giunse nel novembre del 1608 e fra i primi a riceverla fu </a:t>
            </a:r>
            <a:r>
              <a:rPr lang="it-IT" sz="2400">
                <a:solidFill>
                  <a:srgbClr val="FF0000"/>
                </a:solidFill>
                <a:latin typeface="Arial"/>
              </a:rPr>
              <a:t>Paolo Sarpi</a:t>
            </a:r>
            <a:r>
              <a:rPr lang="it-IT">
                <a:latin typeface="Arial"/>
              </a:rPr>
              <a:t>, che coltivava da sempre una smodata passione per ogni artificio e invenzione umana.</a:t>
            </a:r>
            <a:endParaRPr/>
          </a:p>
          <a:p>
            <a:r>
              <a:rPr lang="it-IT">
                <a:latin typeface="Arial"/>
              </a:rPr>
              <a:t>Sarpi loda l'invenzione ma ne evidenzia la scarsa qualità.</a:t>
            </a:r>
            <a:endParaRPr/>
          </a:p>
          <a:p>
            <a:endParaRPr/>
          </a:p>
          <a:p>
            <a:r>
              <a:rPr lang="it-IT">
                <a:latin typeface="Arial"/>
              </a:rPr>
              <a:t>Il frate servita Paolo Sarpi faceva parte dello stesso ambiente culturale di Galilei, del quale era anche amico.</a:t>
            </a:r>
            <a:endParaRPr/>
          </a:p>
        </p:txBody>
      </p:sp>
      <p:pic>
        <p:nvPicPr>
          <p:cNvPr id="58" name="Immagine 57"/>
          <p:cNvPicPr/>
          <p:nvPr/>
        </p:nvPicPr>
        <p:blipFill>
          <a:blip r:embed="rId2"/>
          <a:stretch/>
        </p:blipFill>
        <p:spPr>
          <a:xfrm>
            <a:off x="216000" y="1296000"/>
            <a:ext cx="2095200" cy="2504880"/>
          </a:xfrm>
          <a:prstGeom prst="rect">
            <a:avLst/>
          </a:prstGeom>
          <a:ln>
            <a:noFill/>
          </a:ln>
        </p:spPr>
      </p:pic>
      <p:pic>
        <p:nvPicPr>
          <p:cNvPr id="59" name="Immagine 58"/>
          <p:cNvPicPr/>
          <p:nvPr/>
        </p:nvPicPr>
        <p:blipFill>
          <a:blip r:embed="rId3"/>
          <a:stretch/>
        </p:blipFill>
        <p:spPr>
          <a:xfrm>
            <a:off x="7200000" y="3408120"/>
            <a:ext cx="2667600" cy="4014000"/>
          </a:xfrm>
          <a:prstGeom prst="rect">
            <a:avLst/>
          </a:prstGeom>
          <a:ln>
            <a:noFill/>
          </a:ln>
        </p:spPr>
      </p:pic>
      <p:sp>
        <p:nvSpPr>
          <p:cNvPr id="60" name="TextShape 3"/>
          <p:cNvSpPr txBox="1"/>
          <p:nvPr/>
        </p:nvSpPr>
        <p:spPr>
          <a:xfrm>
            <a:off x="216000" y="4392000"/>
            <a:ext cx="6912000" cy="1968120"/>
          </a:xfrm>
          <a:prstGeom prst="rect">
            <a:avLst/>
          </a:prstGeom>
          <a:noFill/>
          <a:ln>
            <a:noFill/>
          </a:ln>
        </p:spPr>
        <p:txBody>
          <a:bodyPr lIns="90000" tIns="45000" rIns="90000" bIns="45000"/>
          <a:lstStyle/>
          <a:p>
            <a:r>
              <a:rPr lang="it-IT">
                <a:latin typeface="Arial"/>
              </a:rPr>
              <a:t>Verso la fine di agosto del 1609, </a:t>
            </a:r>
            <a:r>
              <a:rPr lang="it-IT" sz="2400">
                <a:solidFill>
                  <a:srgbClr val="FF0000"/>
                </a:solidFill>
                <a:latin typeface="Arial"/>
              </a:rPr>
              <a:t>Galileo</a:t>
            </a:r>
            <a:r>
              <a:rPr lang="it-IT">
                <a:latin typeface="Arial"/>
              </a:rPr>
              <a:t>, divenuto nel frattempo un abile molatore di lenti, costruì il suo cannocchiale, che superava di gran lunga, in qualità, quelli in circolazione.</a:t>
            </a:r>
            <a:endParaRPr/>
          </a:p>
          <a:p>
            <a:endParaRPr/>
          </a:p>
          <a:p>
            <a:r>
              <a:rPr lang="it-IT">
                <a:latin typeface="Arial"/>
              </a:rPr>
              <a:t>Galilei propose il suo strumento al doge di Venezia, ricevendone in cambio la nomina a vita di professore dello studio di Padova ed uno stipendio annuo eccezionale per un matematico.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magine 60"/>
          <p:cNvPicPr/>
          <p:nvPr/>
        </p:nvPicPr>
        <p:blipFill>
          <a:blip r:embed="rId2"/>
          <a:stretch/>
        </p:blipFill>
        <p:spPr>
          <a:xfrm>
            <a:off x="1088280" y="216000"/>
            <a:ext cx="8127720" cy="6044760"/>
          </a:xfrm>
          <a:prstGeom prst="rect">
            <a:avLst/>
          </a:prstGeom>
          <a:ln>
            <a:noFill/>
          </a:ln>
        </p:spPr>
      </p:pic>
      <p:sp>
        <p:nvSpPr>
          <p:cNvPr id="62" name="TextShape 1"/>
          <p:cNvSpPr txBox="1"/>
          <p:nvPr/>
        </p:nvSpPr>
        <p:spPr>
          <a:xfrm>
            <a:off x="1374480" y="6408000"/>
            <a:ext cx="7623720" cy="346680"/>
          </a:xfrm>
          <a:prstGeom prst="rect">
            <a:avLst/>
          </a:prstGeom>
          <a:noFill/>
          <a:ln>
            <a:noFill/>
          </a:ln>
        </p:spPr>
        <p:txBody>
          <a:bodyPr lIns="90000" tIns="45000" rIns="90000" bIns="45000"/>
          <a:lstStyle/>
          <a:p>
            <a:r>
              <a:rPr lang="it-IT" sz="1600">
                <a:latin typeface="Arial"/>
              </a:rPr>
              <a:t>H. J. Detouche, 1754 - </a:t>
            </a:r>
            <a:r>
              <a:rPr lang="it-IT" sz="1600" i="1">
                <a:latin typeface="Arial"/>
              </a:rPr>
              <a:t>Galileo mostra al Doge Leonardo Donà il suo cannocchiale</a:t>
            </a:r>
            <a:r>
              <a:rPr lang="it-IT">
                <a:latin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Shape 1"/>
          <p:cNvSpPr txBox="1"/>
          <p:nvPr/>
        </p:nvSpPr>
        <p:spPr>
          <a:xfrm>
            <a:off x="505080" y="145080"/>
            <a:ext cx="9071640" cy="625320"/>
          </a:xfrm>
          <a:prstGeom prst="rect">
            <a:avLst/>
          </a:prstGeom>
          <a:noFill/>
          <a:ln>
            <a:noFill/>
          </a:ln>
        </p:spPr>
        <p:txBody>
          <a:bodyPr lIns="0" tIns="0" rIns="0" bIns="0" anchor="ctr"/>
          <a:lstStyle/>
          <a:p>
            <a:pPr algn="ctr"/>
            <a:r>
              <a:rPr lang="it-IT" sz="4400">
                <a:latin typeface="Arial"/>
              </a:rPr>
              <a:t>Il Telescopio di Galileo</a:t>
            </a:r>
            <a:endParaRPr/>
          </a:p>
        </p:txBody>
      </p:sp>
      <p:sp>
        <p:nvSpPr>
          <p:cNvPr id="64" name="TextShape 2"/>
          <p:cNvSpPr txBox="1"/>
          <p:nvPr/>
        </p:nvSpPr>
        <p:spPr>
          <a:xfrm>
            <a:off x="504000" y="1008000"/>
            <a:ext cx="9072000" cy="712440"/>
          </a:xfrm>
          <a:prstGeom prst="rect">
            <a:avLst/>
          </a:prstGeom>
          <a:noFill/>
          <a:ln>
            <a:noFill/>
          </a:ln>
        </p:spPr>
        <p:txBody>
          <a:bodyPr lIns="90000" tIns="45000" rIns="90000" bIns="45000"/>
          <a:lstStyle/>
          <a:p>
            <a:r>
              <a:rPr lang="it-IT" sz="2200">
                <a:latin typeface="Arial"/>
              </a:rPr>
              <a:t>La notizia del nuovo occhiale veneziano si diffonde rapidamente. Sentiamo Galileo</a:t>
            </a:r>
            <a:endParaRPr/>
          </a:p>
        </p:txBody>
      </p:sp>
      <p:pic>
        <p:nvPicPr>
          <p:cNvPr id="65" name="Immagine 64"/>
          <p:cNvPicPr/>
          <p:nvPr/>
        </p:nvPicPr>
        <p:blipFill>
          <a:blip r:embed="rId2"/>
          <a:stretch/>
        </p:blipFill>
        <p:spPr>
          <a:xfrm>
            <a:off x="303840" y="3491805"/>
            <a:ext cx="6248160" cy="3701714"/>
          </a:xfrm>
          <a:prstGeom prst="rect">
            <a:avLst/>
          </a:prstGeom>
          <a:ln>
            <a:noFill/>
          </a:ln>
        </p:spPr>
      </p:pic>
      <p:sp>
        <p:nvSpPr>
          <p:cNvPr id="66" name="TextShape 3"/>
          <p:cNvSpPr txBox="1"/>
          <p:nvPr/>
        </p:nvSpPr>
        <p:spPr>
          <a:xfrm>
            <a:off x="6696000" y="3855240"/>
            <a:ext cx="3168000" cy="3200760"/>
          </a:xfrm>
          <a:prstGeom prst="rect">
            <a:avLst/>
          </a:prstGeom>
          <a:noFill/>
          <a:ln>
            <a:noFill/>
          </a:ln>
        </p:spPr>
        <p:txBody>
          <a:bodyPr lIns="90000" tIns="45000" rIns="90000" bIns="45000"/>
          <a:lstStyle/>
          <a:p>
            <a:r>
              <a:rPr lang="it-IT" sz="2200">
                <a:latin typeface="Arial"/>
              </a:rPr>
              <a:t>L'eco in Europa fu immediato e Galileo fu subissato di richieste da tutte le corti italiane e dei re.</a:t>
            </a:r>
            <a:endParaRPr/>
          </a:p>
          <a:p>
            <a:r>
              <a:rPr lang="it-IT" sz="2200">
                <a:latin typeface="Arial"/>
              </a:rPr>
              <a:t>Galileo ne distribuirà però molto pochi, anche per le difficoltà tecniche nella realizzazione di un occhiale efficiente.</a:t>
            </a:r>
            <a:endParaRPr/>
          </a:p>
        </p:txBody>
      </p:sp>
      <p:sp>
        <p:nvSpPr>
          <p:cNvPr id="67" name="TextShape 4"/>
          <p:cNvSpPr txBox="1"/>
          <p:nvPr/>
        </p:nvSpPr>
        <p:spPr>
          <a:xfrm>
            <a:off x="576000" y="2088000"/>
            <a:ext cx="8915400" cy="1738440"/>
          </a:xfrm>
          <a:prstGeom prst="rect">
            <a:avLst/>
          </a:prstGeom>
          <a:noFill/>
          <a:ln>
            <a:noFill/>
          </a:ln>
        </p:spPr>
        <p:txBody>
          <a:bodyPr lIns="90000" tIns="45000" rIns="90000" bIns="45000"/>
          <a:lstStyle/>
          <a:p>
            <a:pPr algn="just"/>
            <a:r>
              <a:rPr lang="it-IT" sz="2200" i="1" dirty="0">
                <a:latin typeface="Bell MT"/>
              </a:rPr>
              <a:t>Et essendo arrivato a </a:t>
            </a:r>
            <a:r>
              <a:rPr lang="it-IT" sz="2200" i="1" dirty="0" err="1">
                <a:latin typeface="Bell MT"/>
              </a:rPr>
              <a:t>Venetia</a:t>
            </a:r>
            <a:r>
              <a:rPr lang="it-IT" sz="2200" i="1" dirty="0">
                <a:latin typeface="Bell MT"/>
              </a:rPr>
              <a:t> voce che ne </a:t>
            </a:r>
            <a:r>
              <a:rPr lang="it-IT" sz="2200" i="1" dirty="0" err="1">
                <a:latin typeface="Bell MT"/>
              </a:rPr>
              <a:t>havevo</a:t>
            </a:r>
            <a:r>
              <a:rPr lang="it-IT" sz="2200" i="1" dirty="0">
                <a:latin typeface="Bell MT"/>
              </a:rPr>
              <a:t> fabbricato uno, sono 6 giorni che sono stato chiamato dalla Serenissima </a:t>
            </a:r>
            <a:r>
              <a:rPr lang="it-IT" sz="2200" i="1" dirty="0" err="1">
                <a:latin typeface="Bell MT"/>
              </a:rPr>
              <a:t>Signioria</a:t>
            </a:r>
            <a:r>
              <a:rPr lang="it-IT" sz="2200" i="1" dirty="0">
                <a:latin typeface="Bell MT"/>
              </a:rPr>
              <a:t>, alla quale mi è convenuto mostrarlo et insieme a tutto il Senato, con infinito stupore di tutti; e sono stati moltissimi </a:t>
            </a:r>
            <a:r>
              <a:rPr lang="it-IT" sz="2200" i="1" dirty="0" err="1">
                <a:latin typeface="Bell MT"/>
              </a:rPr>
              <a:t>gentil'huomini</a:t>
            </a:r>
            <a:r>
              <a:rPr lang="it-IT" sz="2200" i="1" dirty="0">
                <a:latin typeface="Bell MT"/>
              </a:rPr>
              <a:t> e senatori, li quali, benché vecchi, hanno più d'una volta </a:t>
            </a:r>
            <a:r>
              <a:rPr lang="it-IT" sz="2200" i="1" dirty="0">
                <a:solidFill>
                  <a:srgbClr val="FFFFFF"/>
                </a:solidFill>
                <a:latin typeface="Bell MT"/>
              </a:rPr>
              <a:t>fatte le scale de' più alti campanili di Venezia</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504000" y="301320"/>
            <a:ext cx="9071640" cy="634680"/>
          </a:xfrm>
          <a:prstGeom prst="rect">
            <a:avLst/>
          </a:prstGeom>
          <a:noFill/>
          <a:ln>
            <a:noFill/>
          </a:ln>
        </p:spPr>
        <p:txBody>
          <a:bodyPr lIns="0" tIns="0" rIns="0" bIns="0" anchor="ctr"/>
          <a:lstStyle/>
          <a:p>
            <a:pPr algn="ctr"/>
            <a:r>
              <a:rPr lang="it-IT" sz="4400">
                <a:latin typeface="Arial"/>
              </a:rPr>
              <a:t>Il Telescopio di Galileo</a:t>
            </a:r>
            <a:endParaRPr/>
          </a:p>
        </p:txBody>
      </p:sp>
      <p:sp>
        <p:nvSpPr>
          <p:cNvPr id="69" name="TextShape 2"/>
          <p:cNvSpPr txBox="1"/>
          <p:nvPr/>
        </p:nvSpPr>
        <p:spPr>
          <a:xfrm>
            <a:off x="720000" y="1381320"/>
            <a:ext cx="5400000" cy="430200"/>
          </a:xfrm>
          <a:prstGeom prst="rect">
            <a:avLst/>
          </a:prstGeom>
          <a:noFill/>
          <a:ln>
            <a:noFill/>
          </a:ln>
        </p:spPr>
        <p:txBody>
          <a:bodyPr lIns="90000" tIns="45000" rIns="90000" bIns="45000"/>
          <a:lstStyle/>
          <a:p>
            <a:r>
              <a:rPr lang="it-IT" sz="2400">
                <a:latin typeface="Arial"/>
              </a:rPr>
              <a:t>Ma come era fatto questo telescopio ?</a:t>
            </a:r>
            <a:endParaRPr/>
          </a:p>
        </p:txBody>
      </p:sp>
      <p:pic>
        <p:nvPicPr>
          <p:cNvPr id="70" name="Immagine 69"/>
          <p:cNvPicPr/>
          <p:nvPr/>
        </p:nvPicPr>
        <p:blipFill>
          <a:blip r:embed="rId2"/>
          <a:stretch/>
        </p:blipFill>
        <p:spPr>
          <a:xfrm>
            <a:off x="509400" y="3741480"/>
            <a:ext cx="9066600" cy="3098520"/>
          </a:xfrm>
          <a:prstGeom prst="rect">
            <a:avLst/>
          </a:prstGeom>
          <a:ln>
            <a:noFill/>
          </a:ln>
        </p:spPr>
      </p:pic>
      <p:sp>
        <p:nvSpPr>
          <p:cNvPr id="71" name="TextShape 3"/>
          <p:cNvSpPr txBox="1"/>
          <p:nvPr/>
        </p:nvSpPr>
        <p:spPr>
          <a:xfrm>
            <a:off x="504000" y="2160000"/>
            <a:ext cx="9144000" cy="864000"/>
          </a:xfrm>
          <a:prstGeom prst="rect">
            <a:avLst/>
          </a:prstGeom>
          <a:noFill/>
          <a:ln>
            <a:noFill/>
          </a:ln>
        </p:spPr>
        <p:txBody>
          <a:bodyPr lIns="90000" tIns="45000" rIns="90000" bIns="45000"/>
          <a:lstStyle/>
          <a:p>
            <a:r>
              <a:rPr lang="it-IT" sz="2400">
                <a:latin typeface="Arial"/>
              </a:rPr>
              <a:t>Utilizzava due lenti, una convessa, come obiettivo, e una concava, come oculare</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1023</Words>
  <Application>Microsoft Office PowerPoint</Application>
  <PresentationFormat>Personalizzato</PresentationFormat>
  <Paragraphs>73</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gian</cp:lastModifiedBy>
  <cp:revision>10</cp:revision>
  <dcterms:created xsi:type="dcterms:W3CDTF">2013-04-24T15:40:44Z</dcterms:created>
  <dcterms:modified xsi:type="dcterms:W3CDTF">2015-02-17T14:08:24Z</dcterms:modified>
  <dc:language>it-IT</dc:language>
</cp:coreProperties>
</file>